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9" r:id="rId3"/>
    <p:sldId id="260" r:id="rId4"/>
    <p:sldId id="265" r:id="rId5"/>
    <p:sldId id="261" r:id="rId6"/>
    <p:sldId id="262" r:id="rId7"/>
    <p:sldId id="263" r:id="rId8"/>
    <p:sldId id="264" r:id="rId9"/>
    <p:sldId id="266" r:id="rId10"/>
    <p:sldId id="258" r:id="rId11"/>
  </p:sldIdLst>
  <p:sldSz cx="9144000" cy="5143500" type="screen16x9"/>
  <p:notesSz cx="6858000" cy="9144000"/>
  <p:embeddedFontLst>
    <p:embeddedFont>
      <p:font typeface="Arial Narrow" panose="020B0606020202030204" pitchFamily="34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76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96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3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1-E2F7-411B-9096-5C554F398FAA}"/>
              </c:ext>
            </c:extLst>
          </c:dPt>
          <c:dLbls>
            <c:dLbl>
              <c:idx val="3"/>
              <c:layout>
                <c:manualLayout>
                  <c:x val="0.12163469131575949"/>
                  <c:y val="1.004016064257028E-3"/>
                </c:manualLayout>
              </c:layout>
              <c:tx>
                <c:rich>
                  <a:bodyPr/>
                  <a:lstStyle/>
                  <a:p>
                    <a:r>
                      <a:rPr lang="en-US" sz="1200">
                        <a:latin typeface="Arial Narrow" panose="020B0606020202030204" pitchFamily="34" charset="0"/>
                      </a:rPr>
                      <a:t>Ações de informação e conscientização 4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2F7-411B-9096-5C554F398F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Arial Narrow" panose="020B060602020203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Plan1!$A$1:$A$4</c:f>
              <c:strCache>
                <c:ptCount val="4"/>
                <c:pt idx="0">
                  <c:v>Contencioso</c:v>
                </c:pt>
                <c:pt idx="1">
                  <c:v>Consultivo</c:v>
                </c:pt>
                <c:pt idx="2">
                  <c:v>Instrumentos Jurídicos</c:v>
                </c:pt>
                <c:pt idx="3">
                  <c:v>Ações de informação e conscientização</c:v>
                </c:pt>
              </c:strCache>
            </c:strRef>
          </c:cat>
          <c:val>
            <c:numRef>
              <c:f>Plan1!$B$1:$B$4</c:f>
              <c:numCache>
                <c:formatCode>General</c:formatCode>
                <c:ptCount val="4"/>
                <c:pt idx="0">
                  <c:v>9</c:v>
                </c:pt>
                <c:pt idx="1">
                  <c:v>24</c:v>
                </c:pt>
                <c:pt idx="2">
                  <c:v>10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F7-411B-9096-5C554F398FAA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4006-310F-4AC6-817C-7ADA040254B1}" type="datetimeFigureOut">
              <a:rPr lang="pt-BR" smtClean="0"/>
              <a:t>28/05/2020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5A42F-3E55-4E1C-BDA0-8934D8D2A3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0556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4006-310F-4AC6-817C-7ADA040254B1}" type="datetimeFigureOut">
              <a:rPr lang="pt-BR" smtClean="0"/>
              <a:t>28/05/2020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5A42F-3E55-4E1C-BDA0-8934D8D2A3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4833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4006-310F-4AC6-817C-7ADA040254B1}" type="datetimeFigureOut">
              <a:rPr lang="pt-BR" smtClean="0"/>
              <a:t>28/05/2020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5A42F-3E55-4E1C-BDA0-8934D8D2A3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5936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4006-310F-4AC6-817C-7ADA040254B1}" type="datetimeFigureOut">
              <a:rPr lang="pt-BR" smtClean="0"/>
              <a:t>28/05/2020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5A42F-3E55-4E1C-BDA0-8934D8D2A3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8147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4006-310F-4AC6-817C-7ADA040254B1}" type="datetimeFigureOut">
              <a:rPr lang="pt-BR" smtClean="0"/>
              <a:t>28/05/2020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5A42F-3E55-4E1C-BDA0-8934D8D2A3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0390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4006-310F-4AC6-817C-7ADA040254B1}" type="datetimeFigureOut">
              <a:rPr lang="pt-BR" smtClean="0"/>
              <a:t>28/05/2020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5A42F-3E55-4E1C-BDA0-8934D8D2A3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6620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4006-310F-4AC6-817C-7ADA040254B1}" type="datetimeFigureOut">
              <a:rPr lang="pt-BR" smtClean="0"/>
              <a:t>28/05/2020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5A42F-3E55-4E1C-BDA0-8934D8D2A3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5779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4006-310F-4AC6-817C-7ADA040254B1}" type="datetimeFigureOut">
              <a:rPr lang="pt-BR" smtClean="0"/>
              <a:t>28/05/2020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5A42F-3E55-4E1C-BDA0-8934D8D2A3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0994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4006-310F-4AC6-817C-7ADA040254B1}" type="datetimeFigureOut">
              <a:rPr lang="pt-BR" smtClean="0"/>
              <a:t>28/05/2020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5A42F-3E55-4E1C-BDA0-8934D8D2A3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0227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4006-310F-4AC6-817C-7ADA040254B1}" type="datetimeFigureOut">
              <a:rPr lang="pt-BR" smtClean="0"/>
              <a:t>28/05/2020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5A42F-3E55-4E1C-BDA0-8934D8D2A3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2690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4006-310F-4AC6-817C-7ADA040254B1}" type="datetimeFigureOut">
              <a:rPr lang="pt-BR" smtClean="0"/>
              <a:t>28/05/2020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5A42F-3E55-4E1C-BDA0-8934D8D2A3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2116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D4006-310F-4AC6-817C-7ADA040254B1}" type="datetimeFigureOut">
              <a:rPr lang="pt-BR" smtClean="0"/>
              <a:t>28/05/2020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5A42F-3E55-4E1C-BDA0-8934D8D2A3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2336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01" y="0"/>
            <a:ext cx="9138648" cy="514049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935595" y="1779662"/>
            <a:ext cx="7272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rgbClr val="4376B3"/>
                </a:solidFill>
                <a:latin typeface="Arial Narrow" panose="020B0606020202030204" pitchFamily="34" charset="0"/>
              </a:rPr>
              <a:t>ATUAÇÃO JURÍDICO FIEMG FRENTE À PANDEMIA</a:t>
            </a:r>
          </a:p>
          <a:p>
            <a:pPr algn="ctr"/>
            <a:r>
              <a:rPr lang="pt-BR" sz="2000" dirty="0">
                <a:solidFill>
                  <a:srgbClr val="4376B3"/>
                </a:solidFill>
              </a:rPr>
              <a:t>28 de maio de 2020</a:t>
            </a:r>
          </a:p>
        </p:txBody>
      </p:sp>
    </p:spTree>
    <p:extLst>
      <p:ext uri="{BB962C8B-B14F-4D97-AF65-F5344CB8AC3E}">
        <p14:creationId xmlns:p14="http://schemas.microsoft.com/office/powerpoint/2010/main" val="1561317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" y="1504"/>
            <a:ext cx="9138648" cy="514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688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" y="1254"/>
            <a:ext cx="9139539" cy="5140991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07505" y="483518"/>
            <a:ext cx="6192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4376B3"/>
                </a:solidFill>
                <a:latin typeface="Arial Narrow" panose="020B0606020202030204" pitchFamily="34" charset="0"/>
              </a:rPr>
              <a:t>1 - Atendimento à indústria </a:t>
            </a:r>
            <a:r>
              <a:rPr lang="pt-BR" sz="2800" dirty="0">
                <a:solidFill>
                  <a:srgbClr val="4376B3"/>
                </a:solidFill>
                <a:latin typeface="Arial Narrow" panose="020B0606020202030204" pitchFamily="34" charset="0"/>
              </a:rPr>
              <a:t>-</a:t>
            </a:r>
            <a:r>
              <a:rPr lang="pt-BR" sz="2800" b="1" dirty="0">
                <a:solidFill>
                  <a:srgbClr val="4376B3"/>
                </a:solidFill>
                <a:latin typeface="Arial Narrow" panose="020B0606020202030204" pitchFamily="34" charset="0"/>
              </a:rPr>
              <a:t> </a:t>
            </a:r>
            <a:r>
              <a:rPr lang="pt-BR" sz="2800" dirty="0">
                <a:solidFill>
                  <a:srgbClr val="4376B3"/>
                </a:solidFill>
                <a:latin typeface="Arial Narrow" panose="020B0606020202030204" pitchFamily="34" charset="0"/>
              </a:rPr>
              <a:t>Contencioso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62270" y="1005427"/>
            <a:ext cx="83529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accent1"/>
                </a:solidFill>
                <a:latin typeface="Arial Narrow" panose="020B0606020202030204" pitchFamily="34" charset="0"/>
              </a:rPr>
              <a:t>Mandado de Segurança - PBH – Atestados (TRT);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accent1"/>
                </a:solidFill>
                <a:latin typeface="Arial Narrow" panose="020B0606020202030204" pitchFamily="34" charset="0"/>
              </a:rPr>
              <a:t>Mandado de Segurança – Metalúrgicos (TRT);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accent1"/>
                </a:solidFill>
                <a:latin typeface="Arial Narrow" panose="020B0606020202030204" pitchFamily="34" charset="0"/>
              </a:rPr>
              <a:t>Ação Civil Pública – Metalúrgicos (TRT);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accent1"/>
                </a:solidFill>
                <a:latin typeface="Arial Narrow" panose="020B0606020202030204" pitchFamily="34" charset="0"/>
              </a:rPr>
              <a:t>Mandado de Segurança em razão da MP 932, questionando a taxa devida à Receita Federal por repasse do compulsório de 3,5% para 7%.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 err="1">
                <a:solidFill>
                  <a:schemeClr val="accent1"/>
                </a:solidFill>
                <a:latin typeface="Arial Narrow" panose="020B0606020202030204" pitchFamily="34" charset="0"/>
              </a:rPr>
              <a:t>Amicus</a:t>
            </a:r>
            <a:r>
              <a:rPr lang="pt-BR" dirty="0">
                <a:solidFill>
                  <a:schemeClr val="accent1"/>
                </a:solidFill>
                <a:latin typeface="Arial Narrow" panose="020B0606020202030204" pitchFamily="34" charset="0"/>
              </a:rPr>
              <a:t> </a:t>
            </a:r>
            <a:r>
              <a:rPr lang="pt-BR" dirty="0" err="1">
                <a:solidFill>
                  <a:schemeClr val="accent1"/>
                </a:solidFill>
                <a:latin typeface="Arial Narrow" panose="020B0606020202030204" pitchFamily="34" charset="0"/>
              </a:rPr>
              <a:t>Curiae</a:t>
            </a:r>
            <a:r>
              <a:rPr lang="pt-BR" dirty="0">
                <a:solidFill>
                  <a:schemeClr val="accent1"/>
                </a:solidFill>
                <a:latin typeface="Arial Narrow" panose="020B0606020202030204" pitchFamily="34" charset="0"/>
              </a:rPr>
              <a:t> em 5 </a:t>
            </a:r>
            <a:r>
              <a:rPr lang="pt-BR" dirty="0" err="1">
                <a:solidFill>
                  <a:schemeClr val="accent1"/>
                </a:solidFill>
                <a:latin typeface="Arial Narrow" panose="020B0606020202030204" pitchFamily="34" charset="0"/>
              </a:rPr>
              <a:t>ADI’s</a:t>
            </a:r>
            <a:r>
              <a:rPr lang="pt-BR" dirty="0">
                <a:solidFill>
                  <a:schemeClr val="accent1"/>
                </a:solidFill>
                <a:latin typeface="Arial Narrow" panose="020B0606020202030204" pitchFamily="34" charset="0"/>
              </a:rPr>
              <a:t> contra a MP 927 – medidas trabalhistas;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 err="1">
                <a:solidFill>
                  <a:schemeClr val="accent1"/>
                </a:solidFill>
                <a:latin typeface="Arial Narrow" panose="020B0606020202030204" pitchFamily="34" charset="0"/>
              </a:rPr>
              <a:t>Amicus</a:t>
            </a:r>
            <a:r>
              <a:rPr lang="pt-BR" dirty="0">
                <a:solidFill>
                  <a:schemeClr val="accent1"/>
                </a:solidFill>
                <a:latin typeface="Arial Narrow" panose="020B0606020202030204" pitchFamily="34" charset="0"/>
              </a:rPr>
              <a:t> </a:t>
            </a:r>
            <a:r>
              <a:rPr lang="pt-BR" dirty="0" err="1">
                <a:solidFill>
                  <a:schemeClr val="accent1"/>
                </a:solidFill>
                <a:latin typeface="Arial Narrow" panose="020B0606020202030204" pitchFamily="34" charset="0"/>
              </a:rPr>
              <a:t>Curiae</a:t>
            </a:r>
            <a:r>
              <a:rPr lang="pt-BR" dirty="0">
                <a:solidFill>
                  <a:schemeClr val="accent1"/>
                </a:solidFill>
                <a:latin typeface="Arial Narrow" panose="020B0606020202030204" pitchFamily="34" charset="0"/>
              </a:rPr>
              <a:t> na ADPF 665 - barreiras sanitárias;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 err="1">
                <a:solidFill>
                  <a:schemeClr val="accent1"/>
                </a:solidFill>
                <a:latin typeface="Arial Narrow" panose="020B0606020202030204" pitchFamily="34" charset="0"/>
              </a:rPr>
              <a:t>Amicus</a:t>
            </a:r>
            <a:r>
              <a:rPr lang="pt-BR" dirty="0">
                <a:solidFill>
                  <a:schemeClr val="accent1"/>
                </a:solidFill>
                <a:latin typeface="Arial Narrow" panose="020B0606020202030204" pitchFamily="34" charset="0"/>
              </a:rPr>
              <a:t> </a:t>
            </a:r>
            <a:r>
              <a:rPr lang="pt-BR" dirty="0" err="1">
                <a:solidFill>
                  <a:schemeClr val="accent1"/>
                </a:solidFill>
                <a:latin typeface="Arial Narrow" panose="020B0606020202030204" pitchFamily="34" charset="0"/>
              </a:rPr>
              <a:t>Curiae</a:t>
            </a:r>
            <a:r>
              <a:rPr lang="pt-BR" dirty="0">
                <a:solidFill>
                  <a:schemeClr val="accent1"/>
                </a:solidFill>
                <a:latin typeface="Arial Narrow" panose="020B0606020202030204" pitchFamily="34" charset="0"/>
              </a:rPr>
              <a:t> na ADPF 661 - suspensão de prazo de decadência de MPs anteriores;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 err="1">
                <a:solidFill>
                  <a:schemeClr val="accent1"/>
                </a:solidFill>
                <a:latin typeface="Arial Narrow" panose="020B0606020202030204" pitchFamily="34" charset="0"/>
              </a:rPr>
              <a:t>Amius</a:t>
            </a:r>
            <a:r>
              <a:rPr lang="pt-BR" dirty="0">
                <a:solidFill>
                  <a:schemeClr val="accent1"/>
                </a:solidFill>
                <a:latin typeface="Arial Narrow" panose="020B0606020202030204" pitchFamily="34" charset="0"/>
              </a:rPr>
              <a:t> </a:t>
            </a:r>
            <a:r>
              <a:rPr lang="pt-BR" dirty="0" err="1">
                <a:solidFill>
                  <a:schemeClr val="accent1"/>
                </a:solidFill>
                <a:latin typeface="Arial Narrow" panose="020B0606020202030204" pitchFamily="34" charset="0"/>
              </a:rPr>
              <a:t>Curiae</a:t>
            </a:r>
            <a:r>
              <a:rPr lang="pt-BR" dirty="0">
                <a:solidFill>
                  <a:schemeClr val="accent1"/>
                </a:solidFill>
                <a:latin typeface="Arial Narrow" panose="020B0606020202030204" pitchFamily="34" charset="0"/>
              </a:rPr>
              <a:t> na ADPF 663 - suspensão de prazo de decadência de MPs anteriores;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644008" y="4371950"/>
            <a:ext cx="4392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4376B3"/>
                </a:solidFill>
                <a:latin typeface="Arial Narrow" panose="020B0606020202030204" pitchFamily="34" charset="0"/>
              </a:rPr>
              <a:t>Total de atendimentos judiciais: 09 demandas</a:t>
            </a:r>
            <a:endParaRPr lang="pt-BR" dirty="0">
              <a:solidFill>
                <a:srgbClr val="4376B3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122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" y="1254"/>
            <a:ext cx="9139539" cy="5140991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07504" y="483518"/>
            <a:ext cx="6552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4376B3"/>
                </a:solidFill>
                <a:latin typeface="Arial Narrow" panose="020B0606020202030204" pitchFamily="34" charset="0"/>
              </a:rPr>
              <a:t>2 - Atendimento à indústria </a:t>
            </a:r>
            <a:r>
              <a:rPr lang="pt-BR" sz="2800" dirty="0">
                <a:solidFill>
                  <a:srgbClr val="4376B3"/>
                </a:solidFill>
                <a:latin typeface="Arial Narrow" panose="020B0606020202030204" pitchFamily="34" charset="0"/>
              </a:rPr>
              <a:t>- Consultivo</a:t>
            </a:r>
            <a:endParaRPr lang="pt-BR" sz="2800" b="1" dirty="0">
              <a:solidFill>
                <a:srgbClr val="4376B3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95535" y="915566"/>
            <a:ext cx="835292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600" dirty="0">
                <a:solidFill>
                  <a:schemeClr val="accent1"/>
                </a:solidFill>
                <a:latin typeface="Arial Narrow" panose="020B0606020202030204" pitchFamily="34" charset="0"/>
              </a:rPr>
              <a:t>Análise e parecer sobre a MP 936 – suspensão e redução de jornada de trabalho;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600" dirty="0">
                <a:solidFill>
                  <a:schemeClr val="accent1"/>
                </a:solidFill>
                <a:latin typeface="Arial Narrow" panose="020B0606020202030204" pitchFamily="34" charset="0"/>
              </a:rPr>
              <a:t>Parecer sobre demanda do </a:t>
            </a:r>
            <a:r>
              <a:rPr lang="pt-BR" sz="1600" dirty="0" err="1">
                <a:solidFill>
                  <a:schemeClr val="accent1"/>
                </a:solidFill>
                <a:latin typeface="Arial Narrow" panose="020B0606020202030204" pitchFamily="34" charset="0"/>
              </a:rPr>
              <a:t>Sindisorvete</a:t>
            </a:r>
            <a:r>
              <a:rPr lang="pt-BR" sz="1600" dirty="0">
                <a:solidFill>
                  <a:schemeClr val="accent1"/>
                </a:solidFill>
                <a:latin typeface="Arial Narrow" panose="020B0606020202030204" pitchFamily="34" charset="0"/>
              </a:rPr>
              <a:t> – atuação da PM, determinando o fechado de um dos associados;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600" dirty="0">
                <a:solidFill>
                  <a:schemeClr val="accent1"/>
                </a:solidFill>
                <a:latin typeface="Arial Narrow" panose="020B0606020202030204" pitchFamily="34" charset="0"/>
              </a:rPr>
              <a:t>Parecer sobre PL 1179 (Federal) e 1174 (Estadual) – que tratam de contratos de alugueis, durante a pandemia;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600" dirty="0">
                <a:solidFill>
                  <a:schemeClr val="accent1"/>
                </a:solidFill>
                <a:latin typeface="Arial Narrow" panose="020B0606020202030204" pitchFamily="34" charset="0"/>
              </a:rPr>
              <a:t>Parecer e comunicado informativo SINDIREPA (e à toda a indústria) sobre Decreto Municipal n° 17.328/2020 – suspensão de alvarás de localização e funcionamento em BH;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600" dirty="0">
                <a:solidFill>
                  <a:schemeClr val="accent1"/>
                </a:solidFill>
                <a:latin typeface="Arial Narrow" panose="020B0606020202030204" pitchFamily="34" charset="0"/>
              </a:rPr>
              <a:t>Parecer para </a:t>
            </a:r>
            <a:r>
              <a:rPr lang="pt-BR" sz="1600" dirty="0" err="1">
                <a:solidFill>
                  <a:schemeClr val="accent1"/>
                </a:solidFill>
                <a:latin typeface="Arial Narrow" panose="020B0606020202030204" pitchFamily="34" charset="0"/>
              </a:rPr>
              <a:t>ARS</a:t>
            </a:r>
            <a:r>
              <a:rPr lang="pt-BR" sz="1600" dirty="0">
                <a:solidFill>
                  <a:schemeClr val="accent1"/>
                </a:solidFill>
                <a:latin typeface="Arial Narrow" panose="020B0606020202030204" pitchFamily="34" charset="0"/>
              </a:rPr>
              <a:t> e indústrias sobre PL 1.661/2020 - obrigatoriedade de utilização de máscaras nos estabelecimentos comerciais, industriais, bancários e da administração pública do Estado de Minas Gerais;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600" dirty="0">
                <a:solidFill>
                  <a:schemeClr val="accent1"/>
                </a:solidFill>
                <a:latin typeface="Arial Narrow" panose="020B0606020202030204" pitchFamily="34" charset="0"/>
              </a:rPr>
              <a:t>Atendimento ao SINDIPAN de Montes Claros sobre pagamento de ajuda compensatória aos empregados suspensos;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600" dirty="0">
                <a:solidFill>
                  <a:schemeClr val="accent1"/>
                </a:solidFill>
                <a:latin typeface="Arial Narrow" panose="020B0606020202030204" pitchFamily="34" charset="0"/>
              </a:rPr>
              <a:t>Atendimento ao SINDIPAN de Montes Claros sobre Beneficio Emergencial aos empregados aposentados;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600" dirty="0">
                <a:solidFill>
                  <a:schemeClr val="accent1"/>
                </a:solidFill>
                <a:latin typeface="Arial Narrow" panose="020B0606020202030204" pitchFamily="34" charset="0"/>
              </a:rPr>
              <a:t>Elaboração de Minuta de Aditivo para Acordo Coletivo de Trabalho com o SINPRO (P/ Suspensão e Redução de Jornada)</a:t>
            </a:r>
          </a:p>
        </p:txBody>
      </p:sp>
    </p:spTree>
    <p:extLst>
      <p:ext uri="{BB962C8B-B14F-4D97-AF65-F5344CB8AC3E}">
        <p14:creationId xmlns:p14="http://schemas.microsoft.com/office/powerpoint/2010/main" val="1676828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" y="1254"/>
            <a:ext cx="9139539" cy="5140991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43769" y="1023903"/>
            <a:ext cx="835292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600" dirty="0">
                <a:solidFill>
                  <a:schemeClr val="accent1"/>
                </a:solidFill>
                <a:latin typeface="Arial Narrow" panose="020B0606020202030204" pitchFamily="34" charset="0"/>
              </a:rPr>
              <a:t>Análise Decretos Município de Montes Claros x Deliberação do Comitê Extraordinário Covid-19 nº. 17 – vedação de funcionamento de estabelecimentos comerciais;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600" dirty="0">
                <a:solidFill>
                  <a:schemeClr val="accent1"/>
                </a:solidFill>
                <a:latin typeface="Arial Narrow" panose="020B0606020202030204" pitchFamily="34" charset="0"/>
              </a:rPr>
              <a:t>Informativo sobre o Decreto N° 17.332/2020, sobre uso de máscaras e outras medidas;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600" dirty="0">
                <a:solidFill>
                  <a:schemeClr val="accent1"/>
                </a:solidFill>
                <a:latin typeface="Arial Narrow" panose="020B0606020202030204" pitchFamily="34" charset="0"/>
              </a:rPr>
              <a:t>Informativo sobre o Decreto N° 17.361, 22/05/2020, que autoriza o retorno de determinadas atividades comerciais no âmbito do Município de Belo Horizonte;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600" dirty="0">
                <a:solidFill>
                  <a:schemeClr val="accent1"/>
                </a:solidFill>
                <a:latin typeface="Arial Narrow" panose="020B0606020202030204" pitchFamily="34" charset="0"/>
              </a:rPr>
              <a:t>Parecer ao SINDICALÇADOS/SINDIBOLSAS sobre o Decreto N° 17.361, 22/05/2020 , que autoriza o retorno de determinadas atividades comerciais no âmbito do Município de Belo Horizonte;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600" dirty="0">
                <a:solidFill>
                  <a:schemeClr val="accent1"/>
                </a:solidFill>
                <a:latin typeface="Arial Narrow" panose="020B0606020202030204" pitchFamily="34" charset="0"/>
              </a:rPr>
              <a:t>Parecer ao SINDIBEBIDAS Divinópolis sobre continuar produzindo, vendendo e atendendo aos clientes, atentando-se para as determinações do Comitê </a:t>
            </a:r>
            <a:r>
              <a:rPr lang="pt-BR" sz="1600" dirty="0" err="1">
                <a:solidFill>
                  <a:schemeClr val="accent1"/>
                </a:solidFill>
                <a:latin typeface="Arial Narrow" panose="020B0606020202030204" pitchFamily="34" charset="0"/>
              </a:rPr>
              <a:t>Extraodinário</a:t>
            </a:r>
            <a:r>
              <a:rPr lang="pt-BR" sz="1600" dirty="0">
                <a:solidFill>
                  <a:schemeClr val="accent1"/>
                </a:solidFill>
                <a:latin typeface="Arial Narrow" panose="020B0606020202030204" pitchFamily="34" charset="0"/>
              </a:rPr>
              <a:t> Covid-19 por meio da Deliberação do Comitê Extraordinário Covid-19 nº. 17;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600" dirty="0">
                <a:solidFill>
                  <a:schemeClr val="accent1"/>
                </a:solidFill>
                <a:latin typeface="Arial Narrow" panose="020B0606020202030204" pitchFamily="34" charset="0"/>
              </a:rPr>
              <a:t>Parecer sobre o conflito de competência para legislar municípios em face da Deliberação do Comitê Extraordinário Covid-19 nº. 17;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600" dirty="0">
                <a:solidFill>
                  <a:schemeClr val="accent1"/>
                </a:solidFill>
                <a:latin typeface="Arial Narrow" panose="020B0606020202030204" pitchFamily="34" charset="0"/>
              </a:rPr>
              <a:t>Parecer ao </a:t>
            </a:r>
            <a:r>
              <a:rPr lang="pt-BR" sz="1600" dirty="0" err="1">
                <a:solidFill>
                  <a:schemeClr val="accent1"/>
                </a:solidFill>
                <a:latin typeface="Arial Narrow" panose="020B0606020202030204" pitchFamily="34" charset="0"/>
              </a:rPr>
              <a:t>Sind</a:t>
            </a:r>
            <a:r>
              <a:rPr lang="pt-BR" sz="1600" dirty="0">
                <a:solidFill>
                  <a:schemeClr val="accent1"/>
                </a:solidFill>
                <a:latin typeface="Arial Narrow" panose="020B0606020202030204" pitchFamily="34" charset="0"/>
              </a:rPr>
              <a:t>. Ind. Metalúrgicas de Uberlândia – Decreto municipal restritivo em face da Deliberação do Comitê Extraordinário Covid-19 nº. 17;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07504" y="483518"/>
            <a:ext cx="6048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4376B3"/>
                </a:solidFill>
                <a:latin typeface="Arial Narrow" panose="020B0606020202030204" pitchFamily="34" charset="0"/>
              </a:rPr>
              <a:t>2 - Atendimento à indústria </a:t>
            </a:r>
            <a:r>
              <a:rPr lang="pt-BR" sz="2800" dirty="0">
                <a:solidFill>
                  <a:srgbClr val="4376B3"/>
                </a:solidFill>
                <a:latin typeface="Arial Narrow" panose="020B0606020202030204" pitchFamily="34" charset="0"/>
              </a:rPr>
              <a:t>- Consultivo</a:t>
            </a:r>
            <a:endParaRPr lang="pt-BR" sz="2800" b="1" dirty="0">
              <a:solidFill>
                <a:srgbClr val="4376B3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831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" y="1254"/>
            <a:ext cx="9139539" cy="5140991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43769" y="1131590"/>
            <a:ext cx="83529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accent1"/>
                </a:solidFill>
                <a:latin typeface="Arial Narrow" panose="020B0606020202030204" pitchFamily="34" charset="0"/>
              </a:rPr>
              <a:t>Elaboração de Termo de Adesão Padrão para o Programa de Controle e Acompanhamento para o Retorno Gradual ao Trabalho – TESTE RÁPIDO COVID-19;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accent1"/>
                </a:solidFill>
                <a:latin typeface="Arial Narrow" panose="020B0606020202030204" pitchFamily="34" charset="0"/>
              </a:rPr>
              <a:t>Parecer sobre </a:t>
            </a:r>
            <a:r>
              <a:rPr lang="pt-BR" dirty="0" err="1">
                <a:solidFill>
                  <a:schemeClr val="accent1"/>
                </a:solidFill>
                <a:latin typeface="Arial Narrow" panose="020B0606020202030204" pitchFamily="34" charset="0"/>
              </a:rPr>
              <a:t>PLs</a:t>
            </a:r>
            <a:r>
              <a:rPr lang="pt-BR" dirty="0">
                <a:solidFill>
                  <a:schemeClr val="accent1"/>
                </a:solidFill>
                <a:latin typeface="Arial Narrow" panose="020B0606020202030204" pitchFamily="34" charset="0"/>
              </a:rPr>
              <a:t> 1285/2020, 1551/2020 – 1759/2020, que preveem medidas de intervenção na propriedade (intervenção do poder público em empresas) e atuação no domínio econômico para assegurar o fornecimento de bens e serviços essenciais durante a emergência de saúde pública;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accent1"/>
                </a:solidFill>
                <a:latin typeface="Arial Narrow" panose="020B0606020202030204" pitchFamily="34" charset="0"/>
              </a:rPr>
              <a:t>Parecer sobre PL municipal n° 0949/2020: Dispõe sobre as medidas de proteção a população </a:t>
            </a:r>
            <a:r>
              <a:rPr lang="pt-BR" dirty="0" err="1">
                <a:solidFill>
                  <a:schemeClr val="accent1"/>
                </a:solidFill>
                <a:latin typeface="Arial Narrow" panose="020B0606020202030204" pitchFamily="34" charset="0"/>
              </a:rPr>
              <a:t>belorizontina</a:t>
            </a:r>
            <a:r>
              <a:rPr lang="pt-BR" dirty="0">
                <a:solidFill>
                  <a:schemeClr val="accent1"/>
                </a:solidFill>
                <a:latin typeface="Arial Narrow" panose="020B0606020202030204" pitchFamily="34" charset="0"/>
              </a:rPr>
              <a:t> em caso de surtos, epidemias, pandemias e endemias, vedando majoração de preços;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accent1"/>
                </a:solidFill>
                <a:latin typeface="Arial Narrow" panose="020B0606020202030204" pitchFamily="34" charset="0"/>
              </a:rPr>
              <a:t>Parecer sobre PL Estadual 1661/2020 após sua conversão em Lei (23.363/2020 MG - Uso de máscaras);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07504" y="483518"/>
            <a:ext cx="6336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4376B3"/>
                </a:solidFill>
                <a:latin typeface="Arial Narrow" panose="020B0606020202030204" pitchFamily="34" charset="0"/>
              </a:rPr>
              <a:t>2 - Atendimento à indústria </a:t>
            </a:r>
            <a:r>
              <a:rPr lang="pt-BR" sz="2800" dirty="0">
                <a:solidFill>
                  <a:srgbClr val="4376B3"/>
                </a:solidFill>
                <a:latin typeface="Arial Narrow" panose="020B0606020202030204" pitchFamily="34" charset="0"/>
              </a:rPr>
              <a:t>- Consultivo</a:t>
            </a:r>
            <a:endParaRPr lang="pt-BR" sz="2800" b="1" dirty="0">
              <a:solidFill>
                <a:srgbClr val="4376B3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828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" y="1254"/>
            <a:ext cx="9139539" cy="5140991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07505" y="483518"/>
            <a:ext cx="6192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4376B3"/>
                </a:solidFill>
                <a:latin typeface="Arial Narrow" panose="020B0606020202030204" pitchFamily="34" charset="0"/>
              </a:rPr>
              <a:t>2 - Atendimento à indústria </a:t>
            </a:r>
            <a:r>
              <a:rPr lang="pt-BR" sz="2800" dirty="0">
                <a:solidFill>
                  <a:srgbClr val="4376B3"/>
                </a:solidFill>
                <a:latin typeface="Arial Narrow" panose="020B0606020202030204" pitchFamily="34" charset="0"/>
              </a:rPr>
              <a:t>- Consultivo</a:t>
            </a:r>
            <a:endParaRPr lang="pt-BR" sz="2800" b="1" dirty="0">
              <a:solidFill>
                <a:srgbClr val="4376B3"/>
              </a:solidFill>
              <a:latin typeface="Arial Narrow" panose="020B0606020202030204" pitchFamily="34" charset="0"/>
            </a:endParaRPr>
          </a:p>
          <a:p>
            <a:pPr algn="ctr"/>
            <a:endParaRPr lang="pt-BR" sz="2800" b="1" dirty="0">
              <a:solidFill>
                <a:srgbClr val="4376B3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23528" y="1203598"/>
            <a:ext cx="84249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accent1"/>
                </a:solidFill>
                <a:latin typeface="Arial Narrow" panose="020B0606020202030204" pitchFamily="34" charset="0"/>
              </a:rPr>
              <a:t>Atendimento à indústria (SIAMIG) acerca de dúvidas sobre o parecer do PL Estadual 1661/2020 após sua conversão em Lei (23.363/2020 MG - Uso de máscaras);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accent1"/>
                </a:solidFill>
                <a:latin typeface="Arial Narrow" panose="020B0606020202030204" pitchFamily="34" charset="0"/>
              </a:rPr>
              <a:t>Parecer sobre PL Estadual 1661/2020 após sua conversão em Lei (23.363/2020 MG - Uso de máscaras);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accent1"/>
                </a:solidFill>
                <a:latin typeface="Arial Narrow" panose="020B0606020202030204" pitchFamily="34" charset="0"/>
              </a:rPr>
              <a:t>Parecer sobre PL Federal  2059/2020 (Altera a Lei nº 13.979, de 6 de fevereiro de 2020, para tornar obrigatório o uso de equipamentos de máscaras de proteção em locais públicos e dá outras providências);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accent1"/>
                </a:solidFill>
                <a:latin typeface="Arial Narrow" panose="020B0606020202030204" pitchFamily="34" charset="0"/>
              </a:rPr>
              <a:t>Encaminhamento de Ofício à Superintendência Regional do Trabalho de MG solicitando a declaração de atividades da indústria têxtil como essenciais, bem como solicitando a emissão de recomendação de utilização de máscaras de pano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923928" y="4371950"/>
            <a:ext cx="5112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4376B3"/>
                </a:solidFill>
                <a:latin typeface="Arial Narrow" panose="020B0606020202030204" pitchFamily="34" charset="0"/>
              </a:rPr>
              <a:t>Total de atendimentos consultivos: 24 atendimentos</a:t>
            </a:r>
            <a:endParaRPr lang="pt-BR" dirty="0">
              <a:solidFill>
                <a:srgbClr val="4376B3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828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" y="1254"/>
            <a:ext cx="9139539" cy="5140991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07505" y="483518"/>
            <a:ext cx="49685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4376B3"/>
                </a:solidFill>
                <a:latin typeface="Arial Narrow" panose="020B0606020202030204" pitchFamily="34" charset="0"/>
              </a:rPr>
              <a:t>3 - Instrumentos jurídicos para  auxílio e combate ao COVID-19</a:t>
            </a:r>
          </a:p>
        </p:txBody>
      </p:sp>
      <p:sp>
        <p:nvSpPr>
          <p:cNvPr id="4" name="Retângulo 3"/>
          <p:cNvSpPr/>
          <p:nvPr/>
        </p:nvSpPr>
        <p:spPr>
          <a:xfrm>
            <a:off x="347539" y="1923678"/>
            <a:ext cx="84249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accent1"/>
                </a:solidFill>
                <a:latin typeface="Arial Narrow" panose="020B0606020202030204" pitchFamily="34" charset="0"/>
              </a:rPr>
              <a:t>Elaboração de </a:t>
            </a:r>
            <a:r>
              <a:rPr lang="pt-BR" u="sng" dirty="0">
                <a:solidFill>
                  <a:schemeClr val="accent1"/>
                </a:solidFill>
                <a:latin typeface="Arial Narrow" panose="020B0606020202030204" pitchFamily="34" charset="0"/>
              </a:rPr>
              <a:t>contratos</a:t>
            </a:r>
            <a:r>
              <a:rPr lang="pt-BR" dirty="0">
                <a:solidFill>
                  <a:schemeClr val="accent1"/>
                </a:solidFill>
                <a:latin typeface="Arial Narrow" panose="020B0606020202030204" pitchFamily="34" charset="0"/>
              </a:rPr>
              <a:t>, </a:t>
            </a:r>
            <a:r>
              <a:rPr lang="pt-BR" u="sng" dirty="0">
                <a:solidFill>
                  <a:schemeClr val="accent1"/>
                </a:solidFill>
                <a:latin typeface="Arial Narrow" panose="020B0606020202030204" pitchFamily="34" charset="0"/>
              </a:rPr>
              <a:t>convênios</a:t>
            </a:r>
            <a:r>
              <a:rPr lang="pt-BR" dirty="0">
                <a:solidFill>
                  <a:schemeClr val="accent1"/>
                </a:solidFill>
                <a:latin typeface="Arial Narrow" panose="020B0606020202030204" pitchFamily="34" charset="0"/>
              </a:rPr>
              <a:t> e </a:t>
            </a:r>
            <a:r>
              <a:rPr lang="pt-BR" u="sng" dirty="0">
                <a:solidFill>
                  <a:schemeClr val="accent1"/>
                </a:solidFill>
                <a:latin typeface="Arial Narrow" panose="020B0606020202030204" pitchFamily="34" charset="0"/>
              </a:rPr>
              <a:t>termos de parceria</a:t>
            </a:r>
            <a:r>
              <a:rPr lang="pt-BR" dirty="0">
                <a:solidFill>
                  <a:schemeClr val="accent1"/>
                </a:solidFill>
                <a:latin typeface="Arial Narrow" panose="020B0606020202030204" pitchFamily="34" charset="0"/>
              </a:rPr>
              <a:t>, </a:t>
            </a:r>
            <a:r>
              <a:rPr lang="pt-BR" u="sng" dirty="0">
                <a:solidFill>
                  <a:schemeClr val="accent1"/>
                </a:solidFill>
                <a:latin typeface="Arial Narrow" panose="020B0606020202030204" pitchFamily="34" charset="0"/>
              </a:rPr>
              <a:t>minutas de termos de investimento</a:t>
            </a:r>
            <a:r>
              <a:rPr lang="pt-BR" dirty="0">
                <a:solidFill>
                  <a:schemeClr val="accent1"/>
                </a:solidFill>
                <a:latin typeface="Arial Narrow" panose="020B0606020202030204" pitchFamily="34" charset="0"/>
              </a:rPr>
              <a:t> e respectivos aditivos, com objetivo de concretizar a implantação de hospitais de campanha, ampliação de leitos de UTI (Hospitais Mario Penna e </a:t>
            </a:r>
            <a:r>
              <a:rPr lang="pt-BR" dirty="0" err="1">
                <a:solidFill>
                  <a:schemeClr val="accent1"/>
                </a:solidFill>
                <a:latin typeface="Arial Narrow" panose="020B0606020202030204" pitchFamily="34" charset="0"/>
              </a:rPr>
              <a:t>Mater</a:t>
            </a:r>
            <a:r>
              <a:rPr lang="pt-BR" dirty="0">
                <a:solidFill>
                  <a:schemeClr val="accent1"/>
                </a:solidFill>
                <a:latin typeface="Arial Narrow" panose="020B0606020202030204" pitchFamily="34" charset="0"/>
              </a:rPr>
              <a:t> Dei), junto ao Estado de MG e indústrias, bem como aquisição e doação de equipamentos.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dirty="0">
              <a:solidFill>
                <a:schemeClr val="accent1"/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dirty="0">
              <a:solidFill>
                <a:schemeClr val="accent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pt-BR" b="1" dirty="0">
                <a:solidFill>
                  <a:schemeClr val="accent1"/>
                </a:solidFill>
                <a:latin typeface="Arial Narrow" panose="020B0606020202030204" pitchFamily="34" charset="0"/>
              </a:rPr>
              <a:t>					         Total de instrumentos jurídicos: 10</a:t>
            </a:r>
            <a:r>
              <a:rPr lang="pt-BR" dirty="0">
                <a:solidFill>
                  <a:schemeClr val="accent1"/>
                </a:solidFill>
                <a:latin typeface="Arial Narrow" panose="020B0606020202030204" pitchFamily="34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676828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" y="1254"/>
            <a:ext cx="9139539" cy="5140991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02569" y="483518"/>
            <a:ext cx="6773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4376B3"/>
                </a:solidFill>
                <a:latin typeface="Arial Narrow" panose="020B0606020202030204" pitchFamily="34" charset="0"/>
              </a:rPr>
              <a:t>4 - Ações de informação e conscientização</a:t>
            </a:r>
          </a:p>
        </p:txBody>
      </p:sp>
      <p:sp>
        <p:nvSpPr>
          <p:cNvPr id="4" name="Retângulo 3"/>
          <p:cNvSpPr/>
          <p:nvPr/>
        </p:nvSpPr>
        <p:spPr>
          <a:xfrm>
            <a:off x="323528" y="1203598"/>
            <a:ext cx="8424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accent1"/>
                </a:solidFill>
                <a:latin typeface="Arial Narrow" panose="020B0606020202030204" pitchFamily="34" charset="0"/>
              </a:rPr>
              <a:t>Sistema de perguntas e respostas jurídicas sobre o COVID-19;</a:t>
            </a:r>
          </a:p>
          <a:p>
            <a:pPr algn="just"/>
            <a:endParaRPr lang="pt-BR" dirty="0">
              <a:solidFill>
                <a:schemeClr val="accent1"/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accent1"/>
                </a:solidFill>
                <a:latin typeface="Arial Narrow" panose="020B0606020202030204" pitchFamily="34" charset="0"/>
              </a:rPr>
              <a:t>Artigo: “Insegurança Jurídica, Instabilidade Econômica e Políticas Intervencionistas - Como mitigar o pacote de instabilidades da pandemia nos negócios?”;</a:t>
            </a:r>
          </a:p>
          <a:p>
            <a:pPr algn="just"/>
            <a:endParaRPr lang="pt-BR" dirty="0">
              <a:solidFill>
                <a:schemeClr val="accent1"/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accent1"/>
                </a:solidFill>
                <a:latin typeface="Arial Narrow" panose="020B0606020202030204" pitchFamily="34" charset="0"/>
              </a:rPr>
              <a:t>Artigo: “Novo </a:t>
            </a:r>
            <a:r>
              <a:rPr lang="pt-BR" dirty="0" err="1">
                <a:solidFill>
                  <a:schemeClr val="accent1"/>
                </a:solidFill>
                <a:latin typeface="Arial Narrow" panose="020B0606020202030204" pitchFamily="34" charset="0"/>
              </a:rPr>
              <a:t>coronavírus</a:t>
            </a:r>
            <a:r>
              <a:rPr lang="pt-BR" dirty="0">
                <a:solidFill>
                  <a:schemeClr val="accent1"/>
                </a:solidFill>
                <a:latin typeface="Arial Narrow" panose="020B0606020202030204" pitchFamily="34" charset="0"/>
              </a:rPr>
              <a:t> e os impactos nos contratos privados”;</a:t>
            </a:r>
          </a:p>
          <a:p>
            <a:pPr algn="just"/>
            <a:endParaRPr lang="pt-BR" dirty="0">
              <a:solidFill>
                <a:schemeClr val="accent1"/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accent1"/>
                </a:solidFill>
                <a:latin typeface="Arial Narrow" panose="020B0606020202030204" pitchFamily="34" charset="0"/>
              </a:rPr>
              <a:t>Artigo: “</a:t>
            </a:r>
            <a:r>
              <a:rPr lang="pt-BR" dirty="0" err="1">
                <a:solidFill>
                  <a:schemeClr val="accent1"/>
                </a:solidFill>
                <a:latin typeface="Arial Narrow" panose="020B0606020202030204" pitchFamily="34" charset="0"/>
              </a:rPr>
              <a:t>Coronavírus</a:t>
            </a:r>
            <a:r>
              <a:rPr lang="pt-BR" dirty="0">
                <a:solidFill>
                  <a:schemeClr val="accent1"/>
                </a:solidFill>
                <a:latin typeface="Arial Narrow" panose="020B0606020202030204" pitchFamily="34" charset="0"/>
              </a:rPr>
              <a:t> e os impactos nas relações trabalhistas”;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868144" y="4215834"/>
            <a:ext cx="318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4376B3"/>
                </a:solidFill>
                <a:latin typeface="Arial Narrow" panose="020B0606020202030204" pitchFamily="34" charset="0"/>
              </a:rPr>
              <a:t>Total de ações realizadas: 04;</a:t>
            </a:r>
            <a:endParaRPr lang="pt-BR" dirty="0">
              <a:solidFill>
                <a:srgbClr val="4376B3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828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" y="1254"/>
            <a:ext cx="9139539" cy="5140991"/>
          </a:xfrm>
          <a:prstGeom prst="rect">
            <a:avLst/>
          </a:prstGeom>
        </p:spPr>
      </p:pic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189509"/>
              </p:ext>
            </p:extLst>
          </p:nvPr>
        </p:nvGraphicFramePr>
        <p:xfrm>
          <a:off x="1397335" y="845070"/>
          <a:ext cx="5834781" cy="3453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5667697" y="3692520"/>
            <a:ext cx="318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Arial Narrow" panose="020B0606020202030204" pitchFamily="34" charset="0"/>
              </a:rPr>
              <a:t>Total de atuação: 47.</a:t>
            </a:r>
            <a:endParaRPr lang="pt-BR" dirty="0">
              <a:latin typeface="Arial Narrow" panose="020B060602020203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02569" y="483518"/>
            <a:ext cx="2381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4376B3"/>
                </a:solidFill>
                <a:latin typeface="Arial Narrow" panose="020B0606020202030204" pitchFamily="34" charset="0"/>
              </a:rPr>
              <a:t>Resumo</a:t>
            </a:r>
          </a:p>
        </p:txBody>
      </p:sp>
    </p:spTree>
    <p:extLst>
      <p:ext uri="{BB962C8B-B14F-4D97-AF65-F5344CB8AC3E}">
        <p14:creationId xmlns:p14="http://schemas.microsoft.com/office/powerpoint/2010/main" val="12556616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911</Words>
  <Application>Microsoft Office PowerPoint</Application>
  <PresentationFormat>Apresentação na tela (16:9)</PresentationFormat>
  <Paragraphs>57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5" baseType="lpstr">
      <vt:lpstr>Wingdings</vt:lpstr>
      <vt:lpstr>Arial Narrow</vt:lpstr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Fernando Martins Caldeira Junior</dc:creator>
  <cp:lastModifiedBy>Paulo Soares Ribeiro de Oliveira</cp:lastModifiedBy>
  <cp:revision>26</cp:revision>
  <dcterms:created xsi:type="dcterms:W3CDTF">2019-02-22T14:22:43Z</dcterms:created>
  <dcterms:modified xsi:type="dcterms:W3CDTF">2020-05-28T19:50:15Z</dcterms:modified>
</cp:coreProperties>
</file>